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88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5" r:id="rId15"/>
    <p:sldId id="273" r:id="rId16"/>
    <p:sldId id="283" r:id="rId17"/>
    <p:sldId id="289" r:id="rId18"/>
    <p:sldId id="290" r:id="rId19"/>
    <p:sldId id="284" r:id="rId20"/>
    <p:sldId id="287" r:id="rId21"/>
    <p:sldId id="286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7" autoAdjust="0"/>
    <p:restoredTop sz="93758" autoAdjust="0"/>
  </p:normalViewPr>
  <p:slideViewPr>
    <p:cSldViewPr snapToGrid="0">
      <p:cViewPr varScale="1">
        <p:scale>
          <a:sx n="64" d="100"/>
          <a:sy n="64" d="100"/>
        </p:scale>
        <p:origin x="144" y="54"/>
      </p:cViewPr>
      <p:guideLst/>
    </p:cSldViewPr>
  </p:slideViewPr>
  <p:outlineViewPr>
    <p:cViewPr>
      <p:scale>
        <a:sx n="33" d="100"/>
        <a:sy n="33" d="100"/>
      </p:scale>
      <p:origin x="0" y="-156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9B79C-A26C-44B9-BD78-65995E7CBB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3492FC-BC11-4189-A141-5117A261CA44}">
      <dgm:prSet/>
      <dgm:spPr/>
      <dgm:t>
        <a:bodyPr/>
        <a:lstStyle/>
        <a:p>
          <a:r>
            <a:rPr lang="en-US" baseline="0"/>
            <a:t>Ensure fairness</a:t>
          </a:r>
          <a:endParaRPr lang="en-US"/>
        </a:p>
      </dgm:t>
    </dgm:pt>
    <dgm:pt modelId="{B7099C10-D5D5-42AF-858F-35CD2DDBA442}" type="parTrans" cxnId="{4115F678-ABED-40A1-81EC-A63BB1F8989B}">
      <dgm:prSet/>
      <dgm:spPr/>
      <dgm:t>
        <a:bodyPr/>
        <a:lstStyle/>
        <a:p>
          <a:endParaRPr lang="en-US"/>
        </a:p>
      </dgm:t>
    </dgm:pt>
    <dgm:pt modelId="{7DD743FF-5791-4D14-B048-25A045444175}" type="sibTrans" cxnId="{4115F678-ABED-40A1-81EC-A63BB1F8989B}">
      <dgm:prSet/>
      <dgm:spPr/>
      <dgm:t>
        <a:bodyPr/>
        <a:lstStyle/>
        <a:p>
          <a:endParaRPr lang="en-US"/>
        </a:p>
      </dgm:t>
    </dgm:pt>
    <dgm:pt modelId="{25FA1C63-72EE-4E56-9470-AC7E85E32811}">
      <dgm:prSet/>
      <dgm:spPr/>
      <dgm:t>
        <a:bodyPr/>
        <a:lstStyle/>
        <a:p>
          <a:r>
            <a:rPr lang="en-US" baseline="0"/>
            <a:t>Provide education</a:t>
          </a:r>
          <a:endParaRPr lang="en-US"/>
        </a:p>
      </dgm:t>
    </dgm:pt>
    <dgm:pt modelId="{07B01145-CFC8-4DDC-B498-BEB335E9D1E2}" type="parTrans" cxnId="{F87523B0-DDB3-451B-A2BA-009DEE33CF8E}">
      <dgm:prSet/>
      <dgm:spPr/>
      <dgm:t>
        <a:bodyPr/>
        <a:lstStyle/>
        <a:p>
          <a:endParaRPr lang="en-US"/>
        </a:p>
      </dgm:t>
    </dgm:pt>
    <dgm:pt modelId="{8DA5B422-5A01-49B8-A5FD-849E03795EDE}" type="sibTrans" cxnId="{F87523B0-DDB3-451B-A2BA-009DEE33CF8E}">
      <dgm:prSet/>
      <dgm:spPr/>
      <dgm:t>
        <a:bodyPr/>
        <a:lstStyle/>
        <a:p>
          <a:endParaRPr lang="en-US"/>
        </a:p>
      </dgm:t>
    </dgm:pt>
    <dgm:pt modelId="{7C597BDF-BC26-4308-96D6-BF9194B321E7}">
      <dgm:prSet/>
      <dgm:spPr/>
      <dgm:t>
        <a:bodyPr/>
        <a:lstStyle/>
        <a:p>
          <a:r>
            <a:rPr lang="en-US" baseline="0"/>
            <a:t>Correct systemic issue</a:t>
          </a:r>
          <a:endParaRPr lang="en-US"/>
        </a:p>
      </dgm:t>
    </dgm:pt>
    <dgm:pt modelId="{48F9AF9A-1F12-4620-AE91-A32022689A70}" type="parTrans" cxnId="{3AD18D76-551F-49BB-8FD8-7A11E8C10148}">
      <dgm:prSet/>
      <dgm:spPr/>
      <dgm:t>
        <a:bodyPr/>
        <a:lstStyle/>
        <a:p>
          <a:endParaRPr lang="en-US"/>
        </a:p>
      </dgm:t>
    </dgm:pt>
    <dgm:pt modelId="{B4453E7B-066E-4ACC-B8E9-E85731788F81}" type="sibTrans" cxnId="{3AD18D76-551F-49BB-8FD8-7A11E8C10148}">
      <dgm:prSet/>
      <dgm:spPr/>
      <dgm:t>
        <a:bodyPr/>
        <a:lstStyle/>
        <a:p>
          <a:endParaRPr lang="en-US"/>
        </a:p>
      </dgm:t>
    </dgm:pt>
    <dgm:pt modelId="{43965354-23B3-447C-B1A1-090947F2B6CE}" type="pres">
      <dgm:prSet presAssocID="{F869B79C-A26C-44B9-BD78-65995E7CBBCB}" presName="root" presStyleCnt="0">
        <dgm:presLayoutVars>
          <dgm:dir/>
          <dgm:resizeHandles val="exact"/>
        </dgm:presLayoutVars>
      </dgm:prSet>
      <dgm:spPr/>
    </dgm:pt>
    <dgm:pt modelId="{C8F9A974-6730-4C9C-935B-96DB17BF45FA}" type="pres">
      <dgm:prSet presAssocID="{C03492FC-BC11-4189-A141-5117A261CA44}" presName="compNode" presStyleCnt="0"/>
      <dgm:spPr/>
    </dgm:pt>
    <dgm:pt modelId="{89363640-0FB0-4344-AC3E-A16400AE6B94}" type="pres">
      <dgm:prSet presAssocID="{C03492FC-BC11-4189-A141-5117A261CA44}" presName="bgRect" presStyleLbl="bgShp" presStyleIdx="0" presStyleCnt="3"/>
      <dgm:spPr/>
    </dgm:pt>
    <dgm:pt modelId="{AAF3E95E-0C45-4166-91C2-F5F5AD556E27}" type="pres">
      <dgm:prSet presAssocID="{C03492FC-BC11-4189-A141-5117A261CA4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8EECD75-A3B6-41A7-90E2-D8347CD9ADE1}" type="pres">
      <dgm:prSet presAssocID="{C03492FC-BC11-4189-A141-5117A261CA44}" presName="spaceRect" presStyleCnt="0"/>
      <dgm:spPr/>
    </dgm:pt>
    <dgm:pt modelId="{748F40AE-A2C8-43A2-AA66-ED4F73743DDA}" type="pres">
      <dgm:prSet presAssocID="{C03492FC-BC11-4189-A141-5117A261CA44}" presName="parTx" presStyleLbl="revTx" presStyleIdx="0" presStyleCnt="3">
        <dgm:presLayoutVars>
          <dgm:chMax val="0"/>
          <dgm:chPref val="0"/>
        </dgm:presLayoutVars>
      </dgm:prSet>
      <dgm:spPr/>
    </dgm:pt>
    <dgm:pt modelId="{F7E30C84-2F98-4036-81CF-0818F8A731F2}" type="pres">
      <dgm:prSet presAssocID="{7DD743FF-5791-4D14-B048-25A045444175}" presName="sibTrans" presStyleCnt="0"/>
      <dgm:spPr/>
    </dgm:pt>
    <dgm:pt modelId="{0BC89161-6567-4EDE-9642-22C711CCD3B2}" type="pres">
      <dgm:prSet presAssocID="{25FA1C63-72EE-4E56-9470-AC7E85E32811}" presName="compNode" presStyleCnt="0"/>
      <dgm:spPr/>
    </dgm:pt>
    <dgm:pt modelId="{26402CED-6C6F-4B8F-8F50-F8FAF86A23E1}" type="pres">
      <dgm:prSet presAssocID="{25FA1C63-72EE-4E56-9470-AC7E85E32811}" presName="bgRect" presStyleLbl="bgShp" presStyleIdx="1" presStyleCnt="3"/>
      <dgm:spPr/>
    </dgm:pt>
    <dgm:pt modelId="{3D4B0B62-C47F-463D-BB45-0DD4AD6A896B}" type="pres">
      <dgm:prSet presAssocID="{25FA1C63-72EE-4E56-9470-AC7E85E328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2B5E45F-DC5E-40A2-B11B-DD1BDECD2203}" type="pres">
      <dgm:prSet presAssocID="{25FA1C63-72EE-4E56-9470-AC7E85E32811}" presName="spaceRect" presStyleCnt="0"/>
      <dgm:spPr/>
    </dgm:pt>
    <dgm:pt modelId="{4D2988EF-C320-4B4F-8F23-0DAA2E2C27A7}" type="pres">
      <dgm:prSet presAssocID="{25FA1C63-72EE-4E56-9470-AC7E85E32811}" presName="parTx" presStyleLbl="revTx" presStyleIdx="1" presStyleCnt="3">
        <dgm:presLayoutVars>
          <dgm:chMax val="0"/>
          <dgm:chPref val="0"/>
        </dgm:presLayoutVars>
      </dgm:prSet>
      <dgm:spPr/>
    </dgm:pt>
    <dgm:pt modelId="{9DBE2DDE-8557-4910-BDF6-B226186E961D}" type="pres">
      <dgm:prSet presAssocID="{8DA5B422-5A01-49B8-A5FD-849E03795EDE}" presName="sibTrans" presStyleCnt="0"/>
      <dgm:spPr/>
    </dgm:pt>
    <dgm:pt modelId="{2F4D4A84-DEE3-4030-B027-3F2071A23A7A}" type="pres">
      <dgm:prSet presAssocID="{7C597BDF-BC26-4308-96D6-BF9194B321E7}" presName="compNode" presStyleCnt="0"/>
      <dgm:spPr/>
    </dgm:pt>
    <dgm:pt modelId="{7682F153-7DCA-48EA-B272-A539CE64F3C6}" type="pres">
      <dgm:prSet presAssocID="{7C597BDF-BC26-4308-96D6-BF9194B321E7}" presName="bgRect" presStyleLbl="bgShp" presStyleIdx="2" presStyleCnt="3"/>
      <dgm:spPr/>
    </dgm:pt>
    <dgm:pt modelId="{1B37D101-F23D-40CD-9B56-B378E07523E9}" type="pres">
      <dgm:prSet presAssocID="{7C597BDF-BC26-4308-96D6-BF9194B321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29E1197-DACC-4AAC-9960-E15266310888}" type="pres">
      <dgm:prSet presAssocID="{7C597BDF-BC26-4308-96D6-BF9194B321E7}" presName="spaceRect" presStyleCnt="0"/>
      <dgm:spPr/>
    </dgm:pt>
    <dgm:pt modelId="{ED512142-2458-405C-B2F3-3B0B024CD895}" type="pres">
      <dgm:prSet presAssocID="{7C597BDF-BC26-4308-96D6-BF9194B321E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024C1C-985D-4A29-B4F9-BF9E63C83443}" type="presOf" srcId="{C03492FC-BC11-4189-A141-5117A261CA44}" destId="{748F40AE-A2C8-43A2-AA66-ED4F73743DDA}" srcOrd="0" destOrd="0" presId="urn:microsoft.com/office/officeart/2018/2/layout/IconVerticalSolidList"/>
    <dgm:cxn modelId="{F6036B48-F51C-4A54-9989-67AC2DC743C7}" type="presOf" srcId="{25FA1C63-72EE-4E56-9470-AC7E85E32811}" destId="{4D2988EF-C320-4B4F-8F23-0DAA2E2C27A7}" srcOrd="0" destOrd="0" presId="urn:microsoft.com/office/officeart/2018/2/layout/IconVerticalSolidList"/>
    <dgm:cxn modelId="{2AE9666C-A18B-454D-9544-50119B02DCCD}" type="presOf" srcId="{F869B79C-A26C-44B9-BD78-65995E7CBBCB}" destId="{43965354-23B3-447C-B1A1-090947F2B6CE}" srcOrd="0" destOrd="0" presId="urn:microsoft.com/office/officeart/2018/2/layout/IconVerticalSolidList"/>
    <dgm:cxn modelId="{3AD18D76-551F-49BB-8FD8-7A11E8C10148}" srcId="{F869B79C-A26C-44B9-BD78-65995E7CBBCB}" destId="{7C597BDF-BC26-4308-96D6-BF9194B321E7}" srcOrd="2" destOrd="0" parTransId="{48F9AF9A-1F12-4620-AE91-A32022689A70}" sibTransId="{B4453E7B-066E-4ACC-B8E9-E85731788F81}"/>
    <dgm:cxn modelId="{4115F678-ABED-40A1-81EC-A63BB1F8989B}" srcId="{F869B79C-A26C-44B9-BD78-65995E7CBBCB}" destId="{C03492FC-BC11-4189-A141-5117A261CA44}" srcOrd="0" destOrd="0" parTransId="{B7099C10-D5D5-42AF-858F-35CD2DDBA442}" sibTransId="{7DD743FF-5791-4D14-B048-25A045444175}"/>
    <dgm:cxn modelId="{F87523B0-DDB3-451B-A2BA-009DEE33CF8E}" srcId="{F869B79C-A26C-44B9-BD78-65995E7CBBCB}" destId="{25FA1C63-72EE-4E56-9470-AC7E85E32811}" srcOrd="1" destOrd="0" parTransId="{07B01145-CFC8-4DDC-B498-BEB335E9D1E2}" sibTransId="{8DA5B422-5A01-49B8-A5FD-849E03795EDE}"/>
    <dgm:cxn modelId="{A0D1B3D3-D9E6-4CE5-9E9A-FC50ABA34FD2}" type="presOf" srcId="{7C597BDF-BC26-4308-96D6-BF9194B321E7}" destId="{ED512142-2458-405C-B2F3-3B0B024CD895}" srcOrd="0" destOrd="0" presId="urn:microsoft.com/office/officeart/2018/2/layout/IconVerticalSolidList"/>
    <dgm:cxn modelId="{6AB8513B-FAC9-4B32-A157-D2093117F5DE}" type="presParOf" srcId="{43965354-23B3-447C-B1A1-090947F2B6CE}" destId="{C8F9A974-6730-4C9C-935B-96DB17BF45FA}" srcOrd="0" destOrd="0" presId="urn:microsoft.com/office/officeart/2018/2/layout/IconVerticalSolidList"/>
    <dgm:cxn modelId="{7F4C532F-3C4E-4871-A767-5A94E6A1D04A}" type="presParOf" srcId="{C8F9A974-6730-4C9C-935B-96DB17BF45FA}" destId="{89363640-0FB0-4344-AC3E-A16400AE6B94}" srcOrd="0" destOrd="0" presId="urn:microsoft.com/office/officeart/2018/2/layout/IconVerticalSolidList"/>
    <dgm:cxn modelId="{A8FF5C00-C958-4CE0-9CD3-DB818CF86266}" type="presParOf" srcId="{C8F9A974-6730-4C9C-935B-96DB17BF45FA}" destId="{AAF3E95E-0C45-4166-91C2-F5F5AD556E27}" srcOrd="1" destOrd="0" presId="urn:microsoft.com/office/officeart/2018/2/layout/IconVerticalSolidList"/>
    <dgm:cxn modelId="{523089AC-BE18-41B2-92E7-B2DF5B966EE2}" type="presParOf" srcId="{C8F9A974-6730-4C9C-935B-96DB17BF45FA}" destId="{78EECD75-A3B6-41A7-90E2-D8347CD9ADE1}" srcOrd="2" destOrd="0" presId="urn:microsoft.com/office/officeart/2018/2/layout/IconVerticalSolidList"/>
    <dgm:cxn modelId="{1D29F9D6-36D2-4D83-AAA9-67C680139025}" type="presParOf" srcId="{C8F9A974-6730-4C9C-935B-96DB17BF45FA}" destId="{748F40AE-A2C8-43A2-AA66-ED4F73743DDA}" srcOrd="3" destOrd="0" presId="urn:microsoft.com/office/officeart/2018/2/layout/IconVerticalSolidList"/>
    <dgm:cxn modelId="{E2FBC0E3-6AF2-4D65-84B6-B78E4316481E}" type="presParOf" srcId="{43965354-23B3-447C-B1A1-090947F2B6CE}" destId="{F7E30C84-2F98-4036-81CF-0818F8A731F2}" srcOrd="1" destOrd="0" presId="urn:microsoft.com/office/officeart/2018/2/layout/IconVerticalSolidList"/>
    <dgm:cxn modelId="{AA61F583-BD25-4793-93FF-DD565EA03D63}" type="presParOf" srcId="{43965354-23B3-447C-B1A1-090947F2B6CE}" destId="{0BC89161-6567-4EDE-9642-22C711CCD3B2}" srcOrd="2" destOrd="0" presId="urn:microsoft.com/office/officeart/2018/2/layout/IconVerticalSolidList"/>
    <dgm:cxn modelId="{826174D4-D772-4D58-BB27-136B611EB8E5}" type="presParOf" srcId="{0BC89161-6567-4EDE-9642-22C711CCD3B2}" destId="{26402CED-6C6F-4B8F-8F50-F8FAF86A23E1}" srcOrd="0" destOrd="0" presId="urn:microsoft.com/office/officeart/2018/2/layout/IconVerticalSolidList"/>
    <dgm:cxn modelId="{824FE4AD-366F-4ABD-BDF4-0E88AA48194C}" type="presParOf" srcId="{0BC89161-6567-4EDE-9642-22C711CCD3B2}" destId="{3D4B0B62-C47F-463D-BB45-0DD4AD6A896B}" srcOrd="1" destOrd="0" presId="urn:microsoft.com/office/officeart/2018/2/layout/IconVerticalSolidList"/>
    <dgm:cxn modelId="{E4E876F5-BD65-4E38-9136-EEFA4818D85D}" type="presParOf" srcId="{0BC89161-6567-4EDE-9642-22C711CCD3B2}" destId="{D2B5E45F-DC5E-40A2-B11B-DD1BDECD2203}" srcOrd="2" destOrd="0" presId="urn:microsoft.com/office/officeart/2018/2/layout/IconVerticalSolidList"/>
    <dgm:cxn modelId="{9C40C888-5541-41AA-9AE8-E531CE1E872B}" type="presParOf" srcId="{0BC89161-6567-4EDE-9642-22C711CCD3B2}" destId="{4D2988EF-C320-4B4F-8F23-0DAA2E2C27A7}" srcOrd="3" destOrd="0" presId="urn:microsoft.com/office/officeart/2018/2/layout/IconVerticalSolidList"/>
    <dgm:cxn modelId="{FDA15D13-59F4-464E-9E68-9DFEC7B9BDEE}" type="presParOf" srcId="{43965354-23B3-447C-B1A1-090947F2B6CE}" destId="{9DBE2DDE-8557-4910-BDF6-B226186E961D}" srcOrd="3" destOrd="0" presId="urn:microsoft.com/office/officeart/2018/2/layout/IconVerticalSolidList"/>
    <dgm:cxn modelId="{71C4F14E-8CCC-458C-B240-FFDB021A9463}" type="presParOf" srcId="{43965354-23B3-447C-B1A1-090947F2B6CE}" destId="{2F4D4A84-DEE3-4030-B027-3F2071A23A7A}" srcOrd="4" destOrd="0" presId="urn:microsoft.com/office/officeart/2018/2/layout/IconVerticalSolidList"/>
    <dgm:cxn modelId="{966DCC2C-7E55-4FC5-A279-5248E6E4B416}" type="presParOf" srcId="{2F4D4A84-DEE3-4030-B027-3F2071A23A7A}" destId="{7682F153-7DCA-48EA-B272-A539CE64F3C6}" srcOrd="0" destOrd="0" presId="urn:microsoft.com/office/officeart/2018/2/layout/IconVerticalSolidList"/>
    <dgm:cxn modelId="{405CA909-296C-46AB-BD3F-4E8A4AB908C2}" type="presParOf" srcId="{2F4D4A84-DEE3-4030-B027-3F2071A23A7A}" destId="{1B37D101-F23D-40CD-9B56-B378E07523E9}" srcOrd="1" destOrd="0" presId="urn:microsoft.com/office/officeart/2018/2/layout/IconVerticalSolidList"/>
    <dgm:cxn modelId="{CA876586-AE28-4335-869F-82A3F37737AE}" type="presParOf" srcId="{2F4D4A84-DEE3-4030-B027-3F2071A23A7A}" destId="{F29E1197-DACC-4AAC-9960-E15266310888}" srcOrd="2" destOrd="0" presId="urn:microsoft.com/office/officeart/2018/2/layout/IconVerticalSolidList"/>
    <dgm:cxn modelId="{CABC50F4-18D3-40C9-8513-8C43585076C2}" type="presParOf" srcId="{2F4D4A84-DEE3-4030-B027-3F2071A23A7A}" destId="{ED512142-2458-405C-B2F3-3B0B024CD8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63640-0FB0-4344-AC3E-A16400AE6B94}">
      <dsp:nvSpPr>
        <dsp:cNvPr id="0" name=""/>
        <dsp:cNvSpPr/>
      </dsp:nvSpPr>
      <dsp:spPr>
        <a:xfrm>
          <a:off x="0" y="591"/>
          <a:ext cx="5759656" cy="1384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3E95E-0C45-4166-91C2-F5F5AD556E27}">
      <dsp:nvSpPr>
        <dsp:cNvPr id="0" name=""/>
        <dsp:cNvSpPr/>
      </dsp:nvSpPr>
      <dsp:spPr>
        <a:xfrm>
          <a:off x="418814" y="312106"/>
          <a:ext cx="761480" cy="761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F40AE-A2C8-43A2-AA66-ED4F73743DDA}">
      <dsp:nvSpPr>
        <dsp:cNvPr id="0" name=""/>
        <dsp:cNvSpPr/>
      </dsp:nvSpPr>
      <dsp:spPr>
        <a:xfrm>
          <a:off x="1599108" y="591"/>
          <a:ext cx="4160547" cy="138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527" tIns="146527" rIns="146527" bIns="1465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Ensure fairness</a:t>
          </a:r>
          <a:endParaRPr lang="en-US" sz="2500" kern="1200"/>
        </a:p>
      </dsp:txBody>
      <dsp:txXfrm>
        <a:off x="1599108" y="591"/>
        <a:ext cx="4160547" cy="1384509"/>
      </dsp:txXfrm>
    </dsp:sp>
    <dsp:sp modelId="{26402CED-6C6F-4B8F-8F50-F8FAF86A23E1}">
      <dsp:nvSpPr>
        <dsp:cNvPr id="0" name=""/>
        <dsp:cNvSpPr/>
      </dsp:nvSpPr>
      <dsp:spPr>
        <a:xfrm>
          <a:off x="0" y="1731228"/>
          <a:ext cx="5759656" cy="1384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B0B62-C47F-463D-BB45-0DD4AD6A896B}">
      <dsp:nvSpPr>
        <dsp:cNvPr id="0" name=""/>
        <dsp:cNvSpPr/>
      </dsp:nvSpPr>
      <dsp:spPr>
        <a:xfrm>
          <a:off x="418814" y="2042743"/>
          <a:ext cx="761480" cy="761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988EF-C320-4B4F-8F23-0DAA2E2C27A7}">
      <dsp:nvSpPr>
        <dsp:cNvPr id="0" name=""/>
        <dsp:cNvSpPr/>
      </dsp:nvSpPr>
      <dsp:spPr>
        <a:xfrm>
          <a:off x="1599108" y="1731228"/>
          <a:ext cx="4160547" cy="138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527" tIns="146527" rIns="146527" bIns="1465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Provide education</a:t>
          </a:r>
          <a:endParaRPr lang="en-US" sz="2500" kern="1200"/>
        </a:p>
      </dsp:txBody>
      <dsp:txXfrm>
        <a:off x="1599108" y="1731228"/>
        <a:ext cx="4160547" cy="1384509"/>
      </dsp:txXfrm>
    </dsp:sp>
    <dsp:sp modelId="{7682F153-7DCA-48EA-B272-A539CE64F3C6}">
      <dsp:nvSpPr>
        <dsp:cNvPr id="0" name=""/>
        <dsp:cNvSpPr/>
      </dsp:nvSpPr>
      <dsp:spPr>
        <a:xfrm>
          <a:off x="0" y="3461865"/>
          <a:ext cx="5759656" cy="1384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7D101-F23D-40CD-9B56-B378E07523E9}">
      <dsp:nvSpPr>
        <dsp:cNvPr id="0" name=""/>
        <dsp:cNvSpPr/>
      </dsp:nvSpPr>
      <dsp:spPr>
        <a:xfrm>
          <a:off x="418814" y="3773380"/>
          <a:ext cx="761480" cy="761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12142-2458-405C-B2F3-3B0B024CD895}">
      <dsp:nvSpPr>
        <dsp:cNvPr id="0" name=""/>
        <dsp:cNvSpPr/>
      </dsp:nvSpPr>
      <dsp:spPr>
        <a:xfrm>
          <a:off x="1599108" y="3461865"/>
          <a:ext cx="4160547" cy="138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527" tIns="146527" rIns="146527" bIns="14652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Correct systemic issue</a:t>
          </a:r>
          <a:endParaRPr lang="en-US" sz="2500" kern="1200"/>
        </a:p>
      </dsp:txBody>
      <dsp:txXfrm>
        <a:off x="1599108" y="3461865"/>
        <a:ext cx="4160547" cy="138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arcc.com/" TargetMode="External"/><Relationship Id="rId2" Type="http://schemas.openxmlformats.org/officeDocument/2006/relationships/hyperlink" Target="mailto:ArccDVETS@Sdcounty.c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darcc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hubspot.net/Hubfs/530713/2020%20psar%20haf%20application%20form-5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diegocounty.gov/hhsa/programs/ais/veterans_services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-980617" y="1784843"/>
            <a:ext cx="11590483" cy="2766528"/>
          </a:xfrm>
        </p:spPr>
        <p:txBody>
          <a:bodyPr>
            <a:norm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Ernest J. Dronenburg Jr.</a:t>
            </a:r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solidFill>
                  <a:schemeClr val="accent1"/>
                </a:solidFill>
              </a:rPr>
              <a:t>                         </a:t>
            </a:r>
            <a:r>
              <a:rPr lang="en-US" sz="2800" b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Assessor/Recorder/County Clerk, San Diego County</a:t>
            </a:r>
            <a:br>
              <a:rPr lang="en-US" sz="2400" b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br>
              <a:rPr lang="en-US" sz="2400" b="1">
                <a:solidFill>
                  <a:schemeClr val="accent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endParaRPr lang="en-US" sz="2400" b="1" dirty="0">
              <a:solidFill>
                <a:schemeClr val="accent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16855" y="3768945"/>
            <a:ext cx="9755187" cy="955567"/>
          </a:xfrm>
        </p:spPr>
        <p:txBody>
          <a:bodyPr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Disabled Veterans exemption</a:t>
            </a:r>
            <a:br>
              <a:rPr lang="en-US" sz="4400">
                <a:solidFill>
                  <a:srgbClr val="FF0000"/>
                </a:solidFill>
              </a:rPr>
            </a:br>
            <a:r>
              <a:rPr lang="en-US" sz="4400">
                <a:solidFill>
                  <a:srgbClr val="FF0000"/>
                </a:solidFill>
              </a:rPr>
              <a:t>                                   </a:t>
            </a:r>
            <a:r>
              <a:rPr lang="en-US" sz="4400">
                <a:solidFill>
                  <a:schemeClr val="bg1"/>
                </a:solidFill>
              </a:rPr>
              <a:t>Ready to serve!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 descr="TItle 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7612">
            <a:off x="49889" y="361138"/>
            <a:ext cx="90678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29BC9CCD-6276-425F-B3FE-82DA051CB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1534">
            <a:off x="851708" y="4970598"/>
            <a:ext cx="260604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235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19668" y="1690333"/>
            <a:ext cx="9655368" cy="459376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by emailing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ArccDVETS@Sdcounty.ca.gov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snail mail or in person at any of our 5 convenient ARCC offices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BOE form 261-G, 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for Disabled Veterans' Property Tax Exemption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Easy 2 page form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www.SDARCC.com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time filing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of the Veteran’s DD214 stating honorable discharge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Administration rating decision letter indicating 100% service-connected disability and effective date rating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Low-Income applicants must file an additional 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income sheet – showing income </a:t>
            </a:r>
          </a:p>
          <a:p>
            <a:pPr lvl="1"/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filing</a:t>
            </a:r>
          </a:p>
          <a:p>
            <a:pPr lvl="1"/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taxes from year preceding 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668" y="0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I apply?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0783">
            <a:off x="9637848" y="4048087"/>
            <a:ext cx="1614439" cy="203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rcclogo-colo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1" y="5533567"/>
            <a:ext cx="1384211" cy="1339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20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446089" y="1878902"/>
            <a:ext cx="864108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2300" dirty="0"/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of marriage certificate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of death certificate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All information required for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Veteran applying</a:t>
            </a:r>
          </a:p>
          <a:p>
            <a:pPr marL="109728" indent="0">
              <a:buNone/>
            </a:pPr>
            <a:endParaRPr lang="en-US" sz="2100" dirty="0"/>
          </a:p>
          <a:p>
            <a:endParaRPr lang="en-US" sz="1800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188" y="27249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Additional Items for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Unmarried Surviving Spouse</a:t>
            </a:r>
          </a:p>
        </p:txBody>
      </p:sp>
      <p:pic>
        <p:nvPicPr>
          <p:cNvPr id="6" name="Picture 5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79" y="4656021"/>
            <a:ext cx="1676400" cy="1622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1" y="2729115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327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600278" y="2288348"/>
            <a:ext cx="8641080" cy="417036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endParaRPr lang="en-US" sz="2300" dirty="0"/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by February 15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which you seek tax relief – after is a late filing with a 15% penalty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Bought in March 2018, then you must file by December for 2018 or you only receive an 85% reduction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exemption can apply retroactively up to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years,  still subject to late filing penalties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 can retroactively determine disability rating</a:t>
            </a:r>
          </a:p>
          <a:p>
            <a:pPr marL="109728" indent="0">
              <a:buNone/>
            </a:pPr>
            <a:endParaRPr lang="en-US" sz="2100" dirty="0"/>
          </a:p>
          <a:p>
            <a:endParaRPr lang="en-US" sz="1800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2273" y="487976"/>
            <a:ext cx="10396882" cy="115196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When Should I Apply, How Often Do I File,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&amp; Is It Retroactive?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94" y="4737127"/>
            <a:ext cx="1753885" cy="1697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676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74649" y="2298194"/>
            <a:ext cx="8631965" cy="41317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09728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Diego led the way for the State of California to Change its Preliminary Change of Ownership Report(PCOR).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it asks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 disabled veteran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unmarried spouse of a disabled veteran who was compensated 100% by the Department of Veterans Affairs?”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check yes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now reach out to help you file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Disabled Veterans’ Exemption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1211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>
                <a:solidFill>
                  <a:srgbClr val="0070C0"/>
                </a:solidFill>
              </a:rPr>
              <a:t>San Diego County Leads the Way: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We Changed the CA State Forms To Better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dirty="0">
                <a:solidFill>
                  <a:srgbClr val="0070C0"/>
                </a:solidFill>
              </a:rPr>
              <a:t>Serve Qualified Veterans and Spouses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08" y="4831080"/>
            <a:ext cx="1546593" cy="1496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4279">
            <a:off x="8089163" y="3769972"/>
            <a:ext cx="1786746" cy="227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60868"/>
            <a:ext cx="10396882" cy="16768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Launched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“One Million More Thanks” Campaign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Veterans Day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55048"/>
            <a:ext cx="12014199" cy="3369734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you pay your property taxes see if you qualify or thank a veteran by referring them to our office to qualify them for the Disabled Veterans’ Property Tax Exemption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qualify 1,000 more veterans for the tax break saving them over $1 million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1/1/2018 we had just over 5,000 disabled veterans in the program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7/1/2020 our goal is to qualify over 10,000 disabled veterans</a:t>
            </a:r>
          </a:p>
          <a:p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save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Diego County</a:t>
            </a:r>
            <a:r>
              <a:rPr 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Disabled Veterans</a:t>
            </a:r>
            <a:b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$14 million in property taxes annually!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jmarks\Desktop\amillionthanks_300x220__feature_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01" y="4187615"/>
            <a:ext cx="2683118" cy="2074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arcclogo-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41" y="4851762"/>
            <a:ext cx="1546593" cy="1496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266944" y="5677173"/>
            <a:ext cx="667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1013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0067" y="349322"/>
            <a:ext cx="11091334" cy="363705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San Diego County  Assessor's Office</a:t>
            </a:r>
            <a:r>
              <a:rPr lang="en-US" sz="3600" dirty="0"/>
              <a:t> is the lead County in California for Disabled Veterans’ Exemptions. </a:t>
            </a:r>
            <a:br>
              <a:rPr lang="en-US" sz="3600" dirty="0"/>
            </a:br>
            <a:br>
              <a:rPr lang="en-US" sz="3600" dirty="0"/>
            </a:br>
            <a:r>
              <a:rPr lang="en-US" sz="5500" u="sng" dirty="0">
                <a:solidFill>
                  <a:srgbClr val="FF0000"/>
                </a:solidFill>
              </a:rPr>
              <a:t>We qualified 10,138 – AS of May 1</a:t>
            </a:r>
            <a:r>
              <a:rPr lang="en-US" sz="5500" u="sng" baseline="30000" dirty="0">
                <a:solidFill>
                  <a:srgbClr val="FF0000"/>
                </a:solidFill>
              </a:rPr>
              <a:t>st</a:t>
            </a:r>
            <a:r>
              <a:rPr lang="en-US" sz="5500" u="sng" dirty="0">
                <a:solidFill>
                  <a:srgbClr val="FF0000"/>
                </a:solidFill>
              </a:rPr>
              <a:t>  </a:t>
            </a:r>
            <a:br>
              <a:rPr lang="en-US" sz="5500" u="sng" dirty="0">
                <a:solidFill>
                  <a:srgbClr val="FF0000"/>
                </a:solidFill>
              </a:rPr>
            </a:br>
            <a:br>
              <a:rPr lang="en-US" sz="3600" u="sng" dirty="0">
                <a:solidFill>
                  <a:srgbClr val="FF0000"/>
                </a:solidFill>
              </a:rPr>
            </a:br>
            <a:br>
              <a:rPr lang="en-US" sz="800" dirty="0"/>
            </a:br>
            <a:r>
              <a:rPr lang="en-US" sz="3200" dirty="0">
                <a:solidFill>
                  <a:srgbClr val="FF0000"/>
                </a:solidFill>
              </a:rPr>
              <a:t>More than Los Angeles &amp; Orange Counties Combined</a:t>
            </a:r>
          </a:p>
        </p:txBody>
      </p:sp>
      <p:pic>
        <p:nvPicPr>
          <p:cNvPr id="5" name="Picture 4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02" y="4183083"/>
            <a:ext cx="2160522" cy="2091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030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D88707-3023-4FA8-B586-2FA78961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6F7D3A-1E2C-4434-870C-56D6251E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212919"/>
            <a:ext cx="10396882" cy="1151965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We Are Here To Help!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AF94E-F629-47E5-A3BC-25A26FD20239}"/>
              </a:ext>
            </a:extLst>
          </p:cNvPr>
          <p:cNvSpPr txBox="1"/>
          <p:nvPr/>
        </p:nvSpPr>
        <p:spPr>
          <a:xfrm>
            <a:off x="4130210" y="1417465"/>
            <a:ext cx="70994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Contact Information: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online 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www.SDARCC.com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Disabled Veterans’ Unit: 619-531-5773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ArccDVETS@sdcounty.ca.gov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4" descr="arcclogo-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34" y="4673601"/>
            <a:ext cx="2007871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2" descr="Image result for sdcta assessor golden watch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sdcta assessor golden watchd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sdcta assessor golden watchdog"/>
          <p:cNvSpPr>
            <a:spLocks noChangeAspect="1" noChangeArrowheads="1"/>
          </p:cNvSpPr>
          <p:nvPr/>
        </p:nvSpPr>
        <p:spPr bwMode="auto">
          <a:xfrm>
            <a:off x="8813984" y="5596825"/>
            <a:ext cx="99801" cy="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BB83AA-9CBC-4D52-BBDC-2D05ADE1B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1" y="1653139"/>
            <a:ext cx="3603579" cy="3164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434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1349298" y="801384"/>
            <a:ext cx="10089170" cy="50660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Navy Veterans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Navy Veteran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VAREP Past President 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PSAR 2019 President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C.A.R. Director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Assessor’s Advisor on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Disabled Veterans Exemption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Passed Away May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88EA-6B4F-452D-A90A-36F6806F52D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9333" y="204927"/>
            <a:ext cx="11370734" cy="1634068"/>
          </a:xfrm>
          <a:solidFill>
            <a:schemeClr val="accent1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Honoring Robert Calloway</a:t>
            </a:r>
          </a:p>
        </p:txBody>
      </p:sp>
      <p:pic>
        <p:nvPicPr>
          <p:cNvPr id="21508" name="Picture 4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5917"/>
            <a:ext cx="1661661" cy="1576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erson wearing a suit and hat&#10;&#10;Description automatically generated">
            <a:extLst>
              <a:ext uri="{FF2B5EF4-FFF2-40B4-BE49-F238E27FC236}">
                <a16:creationId xmlns:a16="http://schemas.microsoft.com/office/drawing/2014/main" id="{9F002557-DD56-4FB3-B3A3-519BFE227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455" y="1695883"/>
            <a:ext cx="2868687" cy="40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5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F020CCE0-7A6B-4533-B935-5E32BE31B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00E7B0A9-5E1B-445C-835A-E12C6B79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23000" y="135467"/>
            <a:ext cx="5334001" cy="61044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4E678DF7-B85F-4A01-B553-0BAA16396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EDEA7E-1B1E-48C9-8605-45D855AA4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554D3-8D29-4ED2-95A7-D835F1D8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06" y="1"/>
            <a:ext cx="5190868" cy="15513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Robert Calloway 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>Memorial Housing Grant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B5019-79E5-46CC-96BB-653D9812ECF1}"/>
              </a:ext>
            </a:extLst>
          </p:cNvPr>
          <p:cNvSpPr txBox="1"/>
          <p:nvPr/>
        </p:nvSpPr>
        <p:spPr>
          <a:xfrm>
            <a:off x="-25397" y="1315093"/>
            <a:ext cx="6114113" cy="506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Sponsored by PSAR &amp; CAR HAF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$1,500 in closing costs for veterans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funds are exhausted (about 30 grants remain)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time homebuyer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use a VA loan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Mortgage loan already approved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in San Diego County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Represented by a Realtor®</a:t>
            </a:r>
          </a:p>
          <a:p>
            <a:pPr marL="74295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online</a:t>
            </a:r>
          </a:p>
          <a:p>
            <a:pPr marL="514350" lvl="1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</a:pPr>
            <a:r>
              <a:rPr lang="en-US" sz="1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Https://Cdn2.Hubspot.Net/Hubfs/530713/2020%20psar%20haf%20application%20form-5.Pdf</a:t>
            </a:r>
            <a:r>
              <a:rPr lang="en-US" sz="14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</a:pPr>
            <a:endParaRPr lang="en-US" sz="1300" cap="all" dirty="0">
              <a:solidFill>
                <a:schemeClr val="bg1"/>
              </a:solidFill>
            </a:endParaRPr>
          </a:p>
        </p:txBody>
      </p:sp>
      <p:pic>
        <p:nvPicPr>
          <p:cNvPr id="12" name="Picture 11" descr="DVETS 8000 cake">
            <a:extLst>
              <a:ext uri="{FF2B5EF4-FFF2-40B4-BE49-F238E27FC236}">
                <a16:creationId xmlns:a16="http://schemas.microsoft.com/office/drawing/2014/main" id="{92DDAFB4-8352-4C56-80DA-AC6EF454A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8738" y="2007328"/>
            <a:ext cx="4001760" cy="300131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DF89A2-0238-4834-8EDA-C5CE7CFDE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454" y="4501486"/>
            <a:ext cx="4136044" cy="1590091"/>
          </a:xfrm>
          <a:prstGeom prst="rect">
            <a:avLst/>
          </a:prstGeom>
          <a:ln>
            <a:noFill/>
          </a:ln>
        </p:spPr>
      </p:pic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D4DA97C4-9612-45F2-9FB0-629FB91245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6"/>
          <a:stretch>
            <a:fillRect/>
          </a:stretch>
        </p:blipFill>
        <p:spPr>
          <a:xfrm>
            <a:off x="6684454" y="137004"/>
            <a:ext cx="4136044" cy="20575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56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88EA-6B4F-452D-A90A-36F6806F52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9333" y="204927"/>
            <a:ext cx="11370734" cy="1634068"/>
          </a:xfrm>
          <a:solidFill>
            <a:schemeClr val="accent1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Thank You for To Our </a:t>
            </a:r>
            <a:br>
              <a:rPr lang="en-US" sz="4000" b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4000" b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Award Winning Partners!</a:t>
            </a:r>
            <a:br>
              <a:rPr lang="en-US" sz="4000" b="1" i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4000" b="1" i="1" dirty="0">
                <a:solidFill>
                  <a:srgbClr val="FF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 didn’t do it alone!</a:t>
            </a:r>
          </a:p>
        </p:txBody>
      </p:sp>
      <p:pic>
        <p:nvPicPr>
          <p:cNvPr id="8" name="Picture 2" descr="(From left to right)_ Jordan Marks, San Diego County Assessorâs Office; BOE Board Member Mike Schaefer; BOE Board Chair Malia Cohen; Ernie Dronenburg, San Diego County Assessor; Robert Calloway, 2019 PSAR Preside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90" y="2354251"/>
            <a:ext cx="5099819" cy="2868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acific southwest association of real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3" y="2049425"/>
            <a:ext cx="2606146" cy="15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dcta assessor golden watch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8" y="3931222"/>
            <a:ext cx="2606146" cy="10877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sdcta assessor golden watch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varep san die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31" y="2128821"/>
            <a:ext cx="6588403" cy="126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3642" y="2967335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682E3E6E-413B-4795-8A72-F9EBDF948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53" y="3467571"/>
            <a:ext cx="1964369" cy="1964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436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64887F-6868-47E0-ACE4-75E0B4F443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1" y="1957121"/>
            <a:ext cx="10645139" cy="3800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San Diego State University Alum</a:t>
            </a:r>
          </a:p>
          <a:p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Veteran – United State Coast Guard</a:t>
            </a:r>
          </a:p>
          <a:p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Authored CA Taxpayer Bill of Rights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4B949D-7F08-4CB7-9AE9-F0A8544B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5F2132-7311-406F-B0EA-55577351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Ernest “Ernie” </a:t>
            </a:r>
            <a:r>
              <a:rPr lang="en-US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Dronenburg</a:t>
            </a:r>
            <a:r>
              <a:rPr lang="en-US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, Jr.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100" i="1" dirty="0">
                <a:solidFill>
                  <a:srgbClr val="FF0000"/>
                </a:solidFill>
              </a:rPr>
              <a:t>San Diego County Assessor – Recorder - Clerk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8E3C1-71AE-4404-B390-1C0F40CBE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05" y="448585"/>
            <a:ext cx="2438400" cy="1626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30" y="2370519"/>
            <a:ext cx="2619375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248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88EA-6B4F-452D-A90A-36F6806F52D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9333" y="204927"/>
            <a:ext cx="11370734" cy="1634068"/>
          </a:xfrm>
          <a:solidFill>
            <a:schemeClr val="accent1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br>
              <a:rPr lang="en-US" sz="4000" b="1" i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endParaRPr lang="en-US" sz="4000" b="1" i="1" dirty="0">
              <a:solidFill>
                <a:srgbClr val="FF0000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" name="AutoShape 6" descr="Image result for sdcta assessor golden watch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office of military and veteran affairs san diego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9117"/>
            <a:ext cx="1995149" cy="16626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003642" y="2967335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2203" y="310572"/>
            <a:ext cx="84920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County of San Diego</a:t>
            </a:r>
          </a:p>
          <a:p>
            <a:pPr algn="ctr"/>
            <a:r>
              <a:rPr lang="en-US" sz="44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Office of Military and Veteran Affairs</a:t>
            </a:r>
            <a:endParaRPr lang="en-US" sz="44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7390" y="2274670"/>
            <a:ext cx="100922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Pipeline partner - moving from “Rejection Letters” to “Let us help you”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Helped Disabled Veterans appeal less than 100% VA 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other resources for Veterans through a referral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Cross-trained on the property tax and benefits at the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with our County partner we have achieved great success!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https://www.sandiegocounty.gov/hhsa/programs/ais/veterans_services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210">
            <a:off x="101275" y="4255851"/>
            <a:ext cx="1741930" cy="2023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17" y="4615943"/>
            <a:ext cx="2304929" cy="163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5753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0" y="1955800"/>
            <a:ext cx="11438467" cy="39116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 Marks, Esq.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Taxpayer Advocate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Assessor/Recorder/County Clerk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1600 Pacific Highway, Room 110</a:t>
            </a:r>
            <a:b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Diego, CA 92101 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Cell: (619) 372-0226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Jordan.Marks@sdcounty.Ca.Gov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D88EA-6B4F-452D-A90A-36F6806F52D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9333" y="204927"/>
            <a:ext cx="11370734" cy="1634068"/>
          </a:xfrm>
          <a:solidFill>
            <a:schemeClr val="accent1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Thank You for your service!</a:t>
            </a:r>
          </a:p>
        </p:txBody>
      </p:sp>
      <p:pic>
        <p:nvPicPr>
          <p:cNvPr id="21508" name="Picture 4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0534"/>
            <a:ext cx="2007871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742" y="2198522"/>
            <a:ext cx="2847974" cy="236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4C334-03B0-4C0A-B37A-1ACB9807F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6" y="2198522"/>
            <a:ext cx="2771452" cy="2433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812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C90836-5ADB-4D63-A39D-D9BC0E10B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076BC1-44A9-43BA-9FA0-93D9F5636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0EBC408-9E16-4483-93FA-BB4E0D06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AA8918-7760-46BA-B19F-9818085CB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7280A-EBB3-4BD1-BECF-60B25CE7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Office of Taxpayer Advocate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BA80C4A-437F-4F7C-A5E7-72AB2EBC06C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32725640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315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8382A4-F6E0-4C6C-B6B8-66502AAFA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385">
            <a:off x="8166875" y="1757379"/>
            <a:ext cx="1869136" cy="15032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910" y="583861"/>
            <a:ext cx="7213154" cy="5334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7432" lvl="1" indent="0">
              <a:spcBef>
                <a:spcPts val="0"/>
              </a:spcBef>
              <a:buSzPct val="100000"/>
              <a:buNone/>
            </a:pPr>
            <a:endParaRPr lang="en-US" sz="3800" b="1" dirty="0"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  <a:p>
            <a:pPr marL="27432" lvl="1" indent="0">
              <a:spcBef>
                <a:spcPts val="0"/>
              </a:spcBef>
              <a:buSzPct val="100000"/>
              <a:buNone/>
            </a:pPr>
            <a:r>
              <a:rPr lang="en-US" sz="38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1. ASSESSOR</a:t>
            </a:r>
          </a:p>
          <a:p>
            <a:pPr marL="27432" lvl="1" indent="0">
              <a:spcBef>
                <a:spcPts val="0"/>
              </a:spcBef>
              <a:buSzPct val="100000"/>
              <a:buNone/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Appraise of all real &amp; personal property in San Diego county</a:t>
            </a:r>
          </a:p>
          <a:p>
            <a:pPr marL="608076" lvl="2" indent="-342900">
              <a:spcBef>
                <a:spcPts val="0"/>
              </a:spcBef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$574.9 billion assessed value</a:t>
            </a:r>
          </a:p>
          <a:p>
            <a:pPr marL="608076" lvl="2" indent="-342900">
              <a:spcBef>
                <a:spcPts val="0"/>
              </a:spcBef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1,001,029 parcels</a:t>
            </a:r>
          </a:p>
          <a:p>
            <a:pPr marL="608076" lvl="2" indent="-342900">
              <a:spcBef>
                <a:spcPts val="0"/>
              </a:spcBef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72,572 personal property accounts which include </a:t>
            </a:r>
            <a:b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</a:b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planes, boats, computers and penguins</a:t>
            </a:r>
          </a:p>
          <a:p>
            <a:pPr marL="256032" lvl="1">
              <a:spcBef>
                <a:spcPts val="0"/>
              </a:spcBef>
              <a:buSzPct val="100000"/>
              <a:buFont typeface="Lucida Sans Unicode" pitchFamily="34" charset="0"/>
              <a:buChar char="‣"/>
            </a:pPr>
            <a:endParaRPr lang="en-US" sz="3800" dirty="0"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  <a:p>
            <a:pPr marL="27432" lvl="1" indent="0">
              <a:spcBef>
                <a:spcPts val="0"/>
              </a:spcBef>
              <a:buSzPct val="100000"/>
              <a:buNone/>
            </a:pPr>
            <a:r>
              <a:rPr lang="en-US" sz="38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2. RECORDER</a:t>
            </a:r>
          </a:p>
          <a:p>
            <a:pPr marL="27432" lvl="1" indent="0">
              <a:spcBef>
                <a:spcPts val="0"/>
              </a:spcBef>
              <a:buSzPct val="100000"/>
              <a:buNone/>
            </a:pPr>
            <a:r>
              <a:rPr lang="en-US" sz="3800" b="1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V</a:t>
            </a: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erify, records, indexes, vital documents, and makes available to the public</a:t>
            </a:r>
          </a:p>
          <a:p>
            <a:pPr marL="722376" lvl="2" indent="-457200">
              <a:spcBef>
                <a:spcPts val="0"/>
              </a:spcBef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584,859 documents recorded in 2018-19</a:t>
            </a:r>
          </a:p>
          <a:p>
            <a:pPr marL="722376" lvl="2" indent="-457200">
              <a:spcBef>
                <a:spcPts val="0"/>
              </a:spcBef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195,516 certified vital records issued annually </a:t>
            </a:r>
          </a:p>
          <a:p>
            <a:pPr marL="722376" lvl="2" indent="-457200">
              <a:spcBef>
                <a:spcPts val="0"/>
              </a:spcBef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includes: birth &amp; death certificates, deeds, and liens</a:t>
            </a:r>
          </a:p>
          <a:p>
            <a:pPr marL="27432" lvl="1" indent="0">
              <a:spcBef>
                <a:spcPts val="0"/>
              </a:spcBef>
              <a:buSzPct val="100000"/>
              <a:buNone/>
            </a:pPr>
            <a:br>
              <a:rPr lang="en-US" sz="38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</a:br>
            <a:r>
              <a:rPr lang="en-US" sz="3800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3. </a:t>
            </a:r>
            <a:r>
              <a:rPr lang="en-US" sz="3800" b="1" dirty="0">
                <a:ln>
                  <a:solidFill>
                    <a:schemeClr val="bg2">
                      <a:lumMod val="50000"/>
                    </a:schemeClr>
                  </a:solidFill>
                </a:ln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COUNTY CLERK / COMMISSIONER OF CIVIL MARRIAGES</a:t>
            </a:r>
          </a:p>
          <a:p>
            <a:pPr marL="27432" lvl="1" indent="0">
              <a:spcBef>
                <a:spcPts val="0"/>
              </a:spcBef>
              <a:buSzPct val="100000"/>
              <a:buNone/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Issues and maintains a record of fictitious business names, </a:t>
            </a:r>
            <a:b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</a:b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marriage licenses, and perform civil marriages</a:t>
            </a:r>
          </a:p>
          <a:p>
            <a:pPr marL="722376" lvl="2" indent="-457200">
              <a:spcBef>
                <a:spcPts val="0"/>
              </a:spcBef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23,985 licenses issued in 2018</a:t>
            </a:r>
          </a:p>
          <a:p>
            <a:pPr marL="722376" lvl="2" indent="-457200">
              <a:spcBef>
                <a:spcPts val="0"/>
              </a:spcBef>
            </a:pPr>
            <a:r>
              <a:rPr lang="en-US" sz="3800" cap="none" dirty="0"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11,931 ceremonies preformed by ARCC</a:t>
            </a:r>
          </a:p>
          <a:p>
            <a:pPr marL="722376" lvl="2" indent="-457200"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  <a:p>
            <a:pPr marL="722376" lvl="2" indent="-457200"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  <a:p>
            <a:pPr marL="256032" lvl="1">
              <a:spcBef>
                <a:spcPts val="0"/>
              </a:spcBef>
              <a:buSzPct val="100000"/>
              <a:buFont typeface="Lucida Sans Unicode" pitchFamily="34" charset="0"/>
              <a:buChar char="‣"/>
            </a:pPr>
            <a:endParaRPr lang="en-US" sz="2600" dirty="0"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  <a:p>
            <a:pPr marL="27432" lvl="1" indent="0">
              <a:spcBef>
                <a:spcPts val="0"/>
              </a:spcBef>
              <a:buSzPct val="100000"/>
              <a:buNone/>
            </a:pPr>
            <a:endParaRPr lang="en-US" sz="2400" dirty="0"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1129"/>
            <a:ext cx="9601200" cy="491067"/>
          </a:xfr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56032" lvl="1" indent="-228600" rtl="0">
              <a:defRPr/>
            </a:pPr>
            <a:r>
              <a:rPr lang="en-US" sz="26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ea typeface="+mn-ea"/>
                <a:cs typeface="+mn-cs"/>
              </a:rPr>
              <a:t>			</a:t>
            </a:r>
            <a:br>
              <a:rPr lang="en-US" sz="26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ea typeface="+mn-ea"/>
                <a:cs typeface="+mn-cs"/>
              </a:rPr>
            </a:br>
            <a:r>
              <a:rPr lang="en-US" sz="26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ea typeface="+mn-ea"/>
                <a:cs typeface="+mn-cs"/>
              </a:rPr>
              <a:t>   </a:t>
            </a:r>
            <a:r>
              <a:rPr lang="en-US" sz="36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Assessor,  Recorder,  County Clerk</a:t>
            </a:r>
            <a:br>
              <a:rPr lang="en-US" sz="36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Lucida Sans Unicode"/>
                <a:ea typeface="+mn-ea"/>
                <a:cs typeface="+mn-cs"/>
              </a:rPr>
            </a:b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D0BC5-FD21-4DFB-BB0D-ECD435957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3675"/>
            <a:ext cx="2232998" cy="15810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BA3381-EC4E-4A71-8913-CD97614D4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610">
            <a:off x="7379839" y="4197327"/>
            <a:ext cx="2988664" cy="1755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634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460" y="149257"/>
            <a:ext cx="8641080" cy="246856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DISABLED VETERANS’</a:t>
            </a:r>
            <a:br>
              <a:rPr lang="en-US" sz="6000" dirty="0"/>
            </a:br>
            <a:r>
              <a:rPr lang="en-US" sz="4500" dirty="0">
                <a:solidFill>
                  <a:srgbClr val="FF0000"/>
                </a:solidFill>
              </a:rPr>
              <a:t>Property Tax Exemption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56" y="2418228"/>
            <a:ext cx="4433887" cy="2763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arcclogo-c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68" y="4454148"/>
            <a:ext cx="1861457" cy="1801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34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5801" y="1608668"/>
            <a:ext cx="9730739" cy="43986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for by voters in the California State Constitution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reduction of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assessed value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primary residence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property taxes and bond / indebtedness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lliability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to qualified veterans Service-connected disable veterans and their unmarried surviving spouse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changes annually due to inflation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solidFill>
                  <a:srgbClr val="0070C0"/>
                </a:solidFill>
              </a:rPr>
              <a:t>What is a Disabled Veteran’s Exemption? </a:t>
            </a:r>
          </a:p>
        </p:txBody>
      </p:sp>
      <p:pic>
        <p:nvPicPr>
          <p:cNvPr id="5" name="Picture 4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4742" y="4671051"/>
            <a:ext cx="1861457" cy="1801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8" y="166201"/>
            <a:ext cx="2581275" cy="15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0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75460" y="1143000"/>
            <a:ext cx="8641080" cy="461433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 of the United States Military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rated 100% disabled as result of a </a:t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service-connected disability</a:t>
            </a:r>
          </a:p>
          <a:p>
            <a:pPr marL="836676" lvl="2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Exemption available to a disabled veteran who, because of an injury incurred in military service:</a:t>
            </a:r>
          </a:p>
          <a:p>
            <a:pPr marL="1321308" lvl="3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blind in both eyes </a:t>
            </a:r>
          </a:p>
          <a:p>
            <a:pPr marL="1321308" lvl="3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has lost use of two or more limbs</a:t>
            </a:r>
          </a:p>
          <a:p>
            <a:pPr marL="1321308" lvl="3"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is totally disabled as determined by the VA or by the military service from which the veteran was discharged.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compensated at 100% due to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UNemployability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Unmarried surviving spouse of the disabled veteran if: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qualified for the exemption during the veteran’s lifetime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was service connected.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 died on active duty as the result of a service- connected disease or injury.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5460" y="89819"/>
            <a:ext cx="8641080" cy="1143000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rgbClr val="0070C0"/>
                </a:solidFill>
              </a:rPr>
              <a:t>Who is eligible for the </a:t>
            </a:r>
            <a:br>
              <a:rPr lang="en-US" sz="3300" dirty="0">
                <a:solidFill>
                  <a:srgbClr val="0070C0"/>
                </a:solidFill>
              </a:rPr>
            </a:br>
            <a:r>
              <a:rPr lang="en-US" sz="3300" dirty="0">
                <a:solidFill>
                  <a:srgbClr val="0070C0"/>
                </a:solidFill>
              </a:rPr>
              <a:t>Disabled Veterans’ exemption?</a:t>
            </a:r>
          </a:p>
        </p:txBody>
      </p:sp>
      <p:pic>
        <p:nvPicPr>
          <p:cNvPr id="5" name="Picture 4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747" y="5002020"/>
            <a:ext cx="1295400" cy="1253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83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21607" y="1219201"/>
            <a:ext cx="864108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levels of the exemption</a:t>
            </a:r>
          </a:p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Exemption: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Assessed Value Reduction $143,273 (up to)</a:t>
            </a:r>
          </a:p>
          <a:p>
            <a:pPr marL="393192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Property tax reduction of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$1,432.73</a:t>
            </a:r>
          </a:p>
          <a:p>
            <a:pPr marL="393192" lvl="1" indent="0"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time filing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Low-Income Exemption: 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 income less than $60,490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Additional Assessed Value Reduction of $71,637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assessed value reduction of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$214,910</a:t>
            </a:r>
          </a:p>
          <a:p>
            <a:pPr marL="393192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Total Property tax reduction of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$2,149.10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4201" y="29633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rgbClr val="0070C0"/>
                </a:solidFill>
              </a:rPr>
              <a:t>Total Exemption Savings – 2019 Rates</a:t>
            </a:r>
          </a:p>
        </p:txBody>
      </p:sp>
      <p:pic>
        <p:nvPicPr>
          <p:cNvPr id="5" name="Picture 4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69" y="4454148"/>
            <a:ext cx="1861457" cy="1801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82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115283" y="986257"/>
            <a:ext cx="917925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was purchased for $500,000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is 1% of sale price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Property Tax Owed:			$500,000 x 1%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$5,000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Disabled Veteran Exemption: 	$139,437 x 1%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$1,432.73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_________</a:t>
            </a:r>
          </a:p>
          <a:p>
            <a:pPr marL="393192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Due after Exemption:	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$3,567.27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393192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SAVINGS Around $1,500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9165C-78EE-4BB3-9A03-2D8595462D1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2273" y="28771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rgbClr val="0070C0"/>
                </a:solidFill>
              </a:rPr>
              <a:t>Example of the Exemptions </a:t>
            </a:r>
            <a:br>
              <a:rPr lang="en-US" sz="3300" dirty="0">
                <a:solidFill>
                  <a:srgbClr val="0070C0"/>
                </a:solidFill>
              </a:rPr>
            </a:br>
            <a:r>
              <a:rPr lang="en-US" sz="3300" dirty="0">
                <a:solidFill>
                  <a:srgbClr val="0070C0"/>
                </a:solidFill>
              </a:rPr>
              <a:t>Reduction of Assessed Value</a:t>
            </a:r>
          </a:p>
        </p:txBody>
      </p:sp>
      <p:pic>
        <p:nvPicPr>
          <p:cNvPr id="5" name="Picture 4" descr="arcc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680" y="4611392"/>
            <a:ext cx="1861457" cy="1801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693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1295</Words>
  <Application>Microsoft Office PowerPoint</Application>
  <PresentationFormat>Widescreen</PresentationFormat>
  <Paragraphs>178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Arial Black</vt:lpstr>
      <vt:lpstr>Estrangelo Edessa</vt:lpstr>
      <vt:lpstr>Impact</vt:lpstr>
      <vt:lpstr>Lucida Sans Unicode</vt:lpstr>
      <vt:lpstr>Times New Roman</vt:lpstr>
      <vt:lpstr>Main Event</vt:lpstr>
      <vt:lpstr> Ernest J. Dronenburg Jr.                           Assessor/Recorder/County Clerk, San Diego County  </vt:lpstr>
      <vt:lpstr>Ernest “Ernie” Dronenburg, Jr. San Diego County Assessor – Recorder - Clerk</vt:lpstr>
      <vt:lpstr>Office of Taxpayer Advocate</vt:lpstr>
      <vt:lpstr>       Assessor,  Recorder,  County Clerk </vt:lpstr>
      <vt:lpstr>DISABLED VETERANS’ Property Tax Exemption </vt:lpstr>
      <vt:lpstr>What is a Disabled Veteran’s Exemption? </vt:lpstr>
      <vt:lpstr>Who is eligible for the  Disabled Veterans’ exemption?</vt:lpstr>
      <vt:lpstr>Total Exemption Savings – 2019 Rates</vt:lpstr>
      <vt:lpstr>Example of the Exemptions  Reduction of Assessed Value</vt:lpstr>
      <vt:lpstr>How do I apply?</vt:lpstr>
      <vt:lpstr>Additional Items for  Unmarried Surviving Spouse</vt:lpstr>
      <vt:lpstr>When Should I Apply, How Often Do I File,  &amp; Is It Retroactive?</vt:lpstr>
      <vt:lpstr>San Diego County Leads the Way:  We Changed the CA State Forms To Better  Serve Qualified Veterans and Spouses</vt:lpstr>
      <vt:lpstr>Launched  “One Million More Thanks” Campaign  Veterans Day 2019</vt:lpstr>
      <vt:lpstr>San Diego County  Assessor's Office is the lead County in California for Disabled Veterans’ Exemptions.   We qualified 10,138 – AS of May 1st     More than Los Angeles &amp; Orange Counties Combined</vt:lpstr>
      <vt:lpstr>We Are Here To Help! </vt:lpstr>
      <vt:lpstr>Honoring Robert Calloway</vt:lpstr>
      <vt:lpstr>Robert Calloway  Memorial Housing Grant</vt:lpstr>
      <vt:lpstr>Thank You for To Our  Award Winning Partners! We didn’t do it alone!</vt:lpstr>
      <vt:lpstr> </vt:lpstr>
      <vt:lpstr>Thank You for your service!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Ernest J. Dronenburg Jr.                           Assessor/Recorder/County Clerk, San Diego County</dc:title>
  <dc:creator>Marks, Jordan</dc:creator>
  <cp:lastModifiedBy>Michelle Hellerud</cp:lastModifiedBy>
  <cp:revision>6</cp:revision>
  <cp:lastPrinted>2020-07-01T16:48:08Z</cp:lastPrinted>
  <dcterms:created xsi:type="dcterms:W3CDTF">2020-06-08T00:32:50Z</dcterms:created>
  <dcterms:modified xsi:type="dcterms:W3CDTF">2020-07-12T01:44:39Z</dcterms:modified>
</cp:coreProperties>
</file>